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 rot="5400000" flipV="1">
            <a:off x="-870918" y="5562000"/>
            <a:ext cx="2376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59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8" name="Rechthoek 7"/>
          <p:cNvSpPr/>
          <p:nvPr/>
        </p:nvSpPr>
        <p:spPr>
          <a:xfrm rot="5400000" flipV="1">
            <a:off x="-909462" y="4936696"/>
            <a:ext cx="3636000" cy="216000"/>
          </a:xfrm>
          <a:prstGeom prst="rect">
            <a:avLst/>
          </a:prstGeom>
          <a:gradFill flip="none" rotWithShape="0">
            <a:gsLst>
              <a:gs pos="25000">
                <a:srgbClr val="EAF0F6">
                  <a:alpha val="50000"/>
                </a:srgbClr>
              </a:gs>
              <a:gs pos="89000">
                <a:srgbClr val="4C7FB4"/>
              </a:gs>
              <a:gs pos="59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9" name="Rechthoek 8"/>
          <p:cNvSpPr/>
          <p:nvPr/>
        </p:nvSpPr>
        <p:spPr>
          <a:xfrm rot="5400000" flipV="1">
            <a:off x="545994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0" name="Rechthoek 9"/>
          <p:cNvSpPr/>
          <p:nvPr/>
        </p:nvSpPr>
        <p:spPr>
          <a:xfrm rot="5400000" flipV="1">
            <a:off x="1011450" y="5674696"/>
            <a:ext cx="2160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1" name="Rechthoek 10"/>
          <p:cNvSpPr/>
          <p:nvPr/>
        </p:nvSpPr>
        <p:spPr>
          <a:xfrm rot="5400000" flipV="1">
            <a:off x="2142906" y="6214696"/>
            <a:ext cx="1080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2" name="Rechthoek 11"/>
          <p:cNvSpPr/>
          <p:nvPr/>
        </p:nvSpPr>
        <p:spPr>
          <a:xfrm rot="5400000" flipV="1">
            <a:off x="2320362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8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3" name="Rechthoek 12"/>
          <p:cNvSpPr/>
          <p:nvPr/>
        </p:nvSpPr>
        <p:spPr>
          <a:xfrm rot="5400000" flipV="1">
            <a:off x="2767818" y="5656696"/>
            <a:ext cx="2196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90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4" name="Rechthoek 13"/>
          <p:cNvSpPr/>
          <p:nvPr/>
        </p:nvSpPr>
        <p:spPr>
          <a:xfrm rot="5400000" flipV="1">
            <a:off x="3503274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5" name="Rechthoek 14"/>
          <p:cNvSpPr/>
          <p:nvPr/>
        </p:nvSpPr>
        <p:spPr>
          <a:xfrm rot="5400000" flipV="1">
            <a:off x="3788730" y="5494696"/>
            <a:ext cx="2520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88000">
                <a:srgbClr val="4C7FB4"/>
              </a:gs>
              <a:gs pos="53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6" name="Rechthoek 15"/>
          <p:cNvSpPr/>
          <p:nvPr/>
        </p:nvSpPr>
        <p:spPr>
          <a:xfrm rot="5400000" flipV="1">
            <a:off x="4452186" y="5566696"/>
            <a:ext cx="2376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7" name="Rechthoek 16"/>
          <p:cNvSpPr/>
          <p:nvPr/>
        </p:nvSpPr>
        <p:spPr>
          <a:xfrm rot="5400000" flipV="1">
            <a:off x="5043642" y="5566696"/>
            <a:ext cx="2376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3" name="Rechthoek 42"/>
          <p:cNvSpPr/>
          <p:nvPr/>
        </p:nvSpPr>
        <p:spPr>
          <a:xfrm rot="16200000" flipH="1" flipV="1">
            <a:off x="8648922" y="6214696"/>
            <a:ext cx="1080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4" name="Rechthoek 43"/>
          <p:cNvSpPr/>
          <p:nvPr/>
        </p:nvSpPr>
        <p:spPr>
          <a:xfrm rot="16200000" flipH="1" flipV="1">
            <a:off x="7643466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5" name="Rechthoek 44"/>
          <p:cNvSpPr/>
          <p:nvPr/>
        </p:nvSpPr>
        <p:spPr>
          <a:xfrm rot="16200000" flipH="1" flipV="1">
            <a:off x="6908010" y="5656696"/>
            <a:ext cx="2196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6" name="Rechthoek 45"/>
          <p:cNvSpPr/>
          <p:nvPr/>
        </p:nvSpPr>
        <p:spPr>
          <a:xfrm rot="16200000" flipH="1" flipV="1">
            <a:off x="6460554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7" name="Rechthoek 46"/>
          <p:cNvSpPr/>
          <p:nvPr/>
        </p:nvSpPr>
        <p:spPr>
          <a:xfrm rot="16200000" flipH="1" flipV="1">
            <a:off x="5131098" y="5062696"/>
            <a:ext cx="3384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90000">
                <a:srgbClr val="4C7FB4"/>
              </a:gs>
              <a:gs pos="52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8" name="Rechthoek 47"/>
          <p:cNvSpPr/>
          <p:nvPr/>
        </p:nvSpPr>
        <p:spPr>
          <a:xfrm rot="16200000" flipH="1" flipV="1">
            <a:off x="9417834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9" name="Rechthoek 48"/>
          <p:cNvSpPr/>
          <p:nvPr/>
        </p:nvSpPr>
        <p:spPr>
          <a:xfrm rot="16200000" flipH="1" flipV="1">
            <a:off x="8252295" y="5226613"/>
            <a:ext cx="3056165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96000">
                <a:srgbClr val="4C7FB4"/>
              </a:gs>
              <a:gs pos="64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53" name="Rechthoek 52"/>
          <p:cNvSpPr/>
          <p:nvPr/>
        </p:nvSpPr>
        <p:spPr>
          <a:xfrm rot="16200000" flipH="1" flipV="1">
            <a:off x="10423290" y="6212346"/>
            <a:ext cx="1080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55" name="Rechthoek 54"/>
          <p:cNvSpPr/>
          <p:nvPr/>
        </p:nvSpPr>
        <p:spPr>
          <a:xfrm rot="16200000" flipH="1" flipV="1">
            <a:off x="10026671" y="5226613"/>
            <a:ext cx="3056165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87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558" y="2728847"/>
            <a:ext cx="8460991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61" name="Vrije vorm 60"/>
          <p:cNvSpPr/>
          <p:nvPr/>
        </p:nvSpPr>
        <p:spPr>
          <a:xfrm rot="10800000">
            <a:off x="24882" y="4220996"/>
            <a:ext cx="11834326" cy="2296795"/>
          </a:xfrm>
          <a:custGeom>
            <a:avLst/>
            <a:gdLst>
              <a:gd name="connsiteX0" fmla="*/ 0 w 12073812"/>
              <a:gd name="connsiteY0" fmla="*/ 3648269 h 3648269"/>
              <a:gd name="connsiteX1" fmla="*/ 1726163 w 12073812"/>
              <a:gd name="connsiteY1" fmla="*/ 2351314 h 3648269"/>
              <a:gd name="connsiteX2" fmla="*/ 2108718 w 12073812"/>
              <a:gd name="connsiteY2" fmla="*/ 2556588 h 3648269"/>
              <a:gd name="connsiteX3" fmla="*/ 3442996 w 12073812"/>
              <a:gd name="connsiteY3" fmla="*/ 2379306 h 3648269"/>
              <a:gd name="connsiteX4" fmla="*/ 4180114 w 12073812"/>
              <a:gd name="connsiteY4" fmla="*/ 2127380 h 3648269"/>
              <a:gd name="connsiteX5" fmla="*/ 4777274 w 12073812"/>
              <a:gd name="connsiteY5" fmla="*/ 2267339 h 3648269"/>
              <a:gd name="connsiteX6" fmla="*/ 6531429 w 12073812"/>
              <a:gd name="connsiteY6" fmla="*/ 2108718 h 3648269"/>
              <a:gd name="connsiteX7" fmla="*/ 7427167 w 12073812"/>
              <a:gd name="connsiteY7" fmla="*/ 1595535 h 3648269"/>
              <a:gd name="connsiteX8" fmla="*/ 8770776 w 12073812"/>
              <a:gd name="connsiteY8" fmla="*/ 1427584 h 3648269"/>
              <a:gd name="connsiteX9" fmla="*/ 9582539 w 12073812"/>
              <a:gd name="connsiteY9" fmla="*/ 1091682 h 3648269"/>
              <a:gd name="connsiteX10" fmla="*/ 12073812 w 12073812"/>
              <a:gd name="connsiteY10" fmla="*/ 0 h 364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73812" h="3648269">
                <a:moveTo>
                  <a:pt x="0" y="3648269"/>
                </a:moveTo>
                <a:lnTo>
                  <a:pt x="1726163" y="2351314"/>
                </a:lnTo>
                <a:lnTo>
                  <a:pt x="2108718" y="2556588"/>
                </a:lnTo>
                <a:lnTo>
                  <a:pt x="3442996" y="2379306"/>
                </a:lnTo>
                <a:lnTo>
                  <a:pt x="4180114" y="2127380"/>
                </a:lnTo>
                <a:lnTo>
                  <a:pt x="4777274" y="2267339"/>
                </a:lnTo>
                <a:lnTo>
                  <a:pt x="6531429" y="2108718"/>
                </a:lnTo>
                <a:lnTo>
                  <a:pt x="7427167" y="1595535"/>
                </a:lnTo>
                <a:lnTo>
                  <a:pt x="8770776" y="1427584"/>
                </a:lnTo>
                <a:lnTo>
                  <a:pt x="9582539" y="1091682"/>
                </a:lnTo>
                <a:lnTo>
                  <a:pt x="12073812" y="0"/>
                </a:lnTo>
              </a:path>
            </a:pathLst>
          </a:custGeom>
          <a:noFill/>
          <a:ln w="47625">
            <a:solidFill>
              <a:srgbClr val="5289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559" y="406648"/>
            <a:ext cx="9248288" cy="2062065"/>
          </a:xfrm>
        </p:spPr>
        <p:txBody>
          <a:bodyPr anchor="b">
            <a:normAutofit/>
          </a:bodyPr>
          <a:lstStyle>
            <a:lvl1pPr algn="l">
              <a:defRPr sz="4800" b="1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73970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d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 rot="5400000" flipV="1">
            <a:off x="-870918" y="5562000"/>
            <a:ext cx="2376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59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8" name="Rechthoek 7"/>
          <p:cNvSpPr/>
          <p:nvPr/>
        </p:nvSpPr>
        <p:spPr>
          <a:xfrm rot="5400000" flipV="1">
            <a:off x="-909462" y="4936696"/>
            <a:ext cx="3636000" cy="216000"/>
          </a:xfrm>
          <a:prstGeom prst="rect">
            <a:avLst/>
          </a:prstGeom>
          <a:gradFill flip="none" rotWithShape="0">
            <a:gsLst>
              <a:gs pos="25000">
                <a:srgbClr val="EAF0F6">
                  <a:alpha val="50000"/>
                </a:srgbClr>
              </a:gs>
              <a:gs pos="89000">
                <a:srgbClr val="4C7FB4"/>
              </a:gs>
              <a:gs pos="59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9" name="Rechthoek 8"/>
          <p:cNvSpPr/>
          <p:nvPr/>
        </p:nvSpPr>
        <p:spPr>
          <a:xfrm rot="5400000" flipV="1">
            <a:off x="545994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0" name="Rechthoek 9"/>
          <p:cNvSpPr/>
          <p:nvPr/>
        </p:nvSpPr>
        <p:spPr>
          <a:xfrm rot="5400000" flipV="1">
            <a:off x="1011450" y="5674696"/>
            <a:ext cx="2160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1" name="Rechthoek 10"/>
          <p:cNvSpPr/>
          <p:nvPr/>
        </p:nvSpPr>
        <p:spPr>
          <a:xfrm rot="5400000" flipV="1">
            <a:off x="2142906" y="6214696"/>
            <a:ext cx="1080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2" name="Rechthoek 11"/>
          <p:cNvSpPr/>
          <p:nvPr/>
        </p:nvSpPr>
        <p:spPr>
          <a:xfrm rot="5400000" flipV="1">
            <a:off x="2320362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8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3" name="Rechthoek 12"/>
          <p:cNvSpPr/>
          <p:nvPr/>
        </p:nvSpPr>
        <p:spPr>
          <a:xfrm rot="5400000" flipV="1">
            <a:off x="2767818" y="5656696"/>
            <a:ext cx="2196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90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4" name="Rechthoek 13"/>
          <p:cNvSpPr/>
          <p:nvPr/>
        </p:nvSpPr>
        <p:spPr>
          <a:xfrm rot="5400000" flipV="1">
            <a:off x="3503274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5" name="Rechthoek 14"/>
          <p:cNvSpPr/>
          <p:nvPr/>
        </p:nvSpPr>
        <p:spPr>
          <a:xfrm rot="5400000" flipV="1">
            <a:off x="3788730" y="5494696"/>
            <a:ext cx="2520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88000">
                <a:srgbClr val="4C7FB4"/>
              </a:gs>
              <a:gs pos="53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6" name="Rechthoek 15"/>
          <p:cNvSpPr/>
          <p:nvPr/>
        </p:nvSpPr>
        <p:spPr>
          <a:xfrm rot="5400000" flipV="1">
            <a:off x="4452186" y="5566696"/>
            <a:ext cx="2376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7" name="Rechthoek 16"/>
          <p:cNvSpPr/>
          <p:nvPr/>
        </p:nvSpPr>
        <p:spPr>
          <a:xfrm rot="5400000" flipV="1">
            <a:off x="5043642" y="5566696"/>
            <a:ext cx="2376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3" name="Rechthoek 42"/>
          <p:cNvSpPr/>
          <p:nvPr/>
        </p:nvSpPr>
        <p:spPr>
          <a:xfrm rot="16200000" flipH="1" flipV="1">
            <a:off x="8648922" y="6214696"/>
            <a:ext cx="1080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4" name="Rechthoek 43"/>
          <p:cNvSpPr/>
          <p:nvPr/>
        </p:nvSpPr>
        <p:spPr>
          <a:xfrm rot="16200000" flipH="1" flipV="1">
            <a:off x="7643466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5" name="Rechthoek 44"/>
          <p:cNvSpPr/>
          <p:nvPr/>
        </p:nvSpPr>
        <p:spPr>
          <a:xfrm rot="16200000" flipH="1" flipV="1">
            <a:off x="6908010" y="5656696"/>
            <a:ext cx="2196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6" name="Rechthoek 45"/>
          <p:cNvSpPr/>
          <p:nvPr/>
        </p:nvSpPr>
        <p:spPr>
          <a:xfrm rot="16200000" flipH="1" flipV="1">
            <a:off x="6460554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7" name="Rechthoek 46"/>
          <p:cNvSpPr/>
          <p:nvPr/>
        </p:nvSpPr>
        <p:spPr>
          <a:xfrm rot="16200000" flipH="1" flipV="1">
            <a:off x="5131098" y="5062696"/>
            <a:ext cx="3384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90000">
                <a:srgbClr val="4C7FB4"/>
              </a:gs>
              <a:gs pos="52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8" name="Rechthoek 47"/>
          <p:cNvSpPr/>
          <p:nvPr/>
        </p:nvSpPr>
        <p:spPr>
          <a:xfrm rot="16200000" flipH="1" flipV="1">
            <a:off x="9417834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9" name="Rechthoek 48"/>
          <p:cNvSpPr/>
          <p:nvPr/>
        </p:nvSpPr>
        <p:spPr>
          <a:xfrm rot="16200000" flipH="1" flipV="1">
            <a:off x="8252295" y="5226613"/>
            <a:ext cx="3056165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96000">
                <a:srgbClr val="4C7FB4"/>
              </a:gs>
              <a:gs pos="64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53" name="Rechthoek 52"/>
          <p:cNvSpPr/>
          <p:nvPr/>
        </p:nvSpPr>
        <p:spPr>
          <a:xfrm rot="16200000" flipH="1" flipV="1">
            <a:off x="10423290" y="6212346"/>
            <a:ext cx="1080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55" name="Rechthoek 54"/>
          <p:cNvSpPr/>
          <p:nvPr/>
        </p:nvSpPr>
        <p:spPr>
          <a:xfrm rot="16200000" flipH="1" flipV="1">
            <a:off x="10026671" y="5226613"/>
            <a:ext cx="3056165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87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61" name="Vrije vorm 60"/>
          <p:cNvSpPr/>
          <p:nvPr/>
        </p:nvSpPr>
        <p:spPr>
          <a:xfrm rot="10800000">
            <a:off x="24882" y="4220996"/>
            <a:ext cx="11834326" cy="2296795"/>
          </a:xfrm>
          <a:custGeom>
            <a:avLst/>
            <a:gdLst>
              <a:gd name="connsiteX0" fmla="*/ 0 w 12073812"/>
              <a:gd name="connsiteY0" fmla="*/ 3648269 h 3648269"/>
              <a:gd name="connsiteX1" fmla="*/ 1726163 w 12073812"/>
              <a:gd name="connsiteY1" fmla="*/ 2351314 h 3648269"/>
              <a:gd name="connsiteX2" fmla="*/ 2108718 w 12073812"/>
              <a:gd name="connsiteY2" fmla="*/ 2556588 h 3648269"/>
              <a:gd name="connsiteX3" fmla="*/ 3442996 w 12073812"/>
              <a:gd name="connsiteY3" fmla="*/ 2379306 h 3648269"/>
              <a:gd name="connsiteX4" fmla="*/ 4180114 w 12073812"/>
              <a:gd name="connsiteY4" fmla="*/ 2127380 h 3648269"/>
              <a:gd name="connsiteX5" fmla="*/ 4777274 w 12073812"/>
              <a:gd name="connsiteY5" fmla="*/ 2267339 h 3648269"/>
              <a:gd name="connsiteX6" fmla="*/ 6531429 w 12073812"/>
              <a:gd name="connsiteY6" fmla="*/ 2108718 h 3648269"/>
              <a:gd name="connsiteX7" fmla="*/ 7427167 w 12073812"/>
              <a:gd name="connsiteY7" fmla="*/ 1595535 h 3648269"/>
              <a:gd name="connsiteX8" fmla="*/ 8770776 w 12073812"/>
              <a:gd name="connsiteY8" fmla="*/ 1427584 h 3648269"/>
              <a:gd name="connsiteX9" fmla="*/ 9582539 w 12073812"/>
              <a:gd name="connsiteY9" fmla="*/ 1091682 h 3648269"/>
              <a:gd name="connsiteX10" fmla="*/ 12073812 w 12073812"/>
              <a:gd name="connsiteY10" fmla="*/ 0 h 364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73812" h="3648269">
                <a:moveTo>
                  <a:pt x="0" y="3648269"/>
                </a:moveTo>
                <a:lnTo>
                  <a:pt x="1726163" y="2351314"/>
                </a:lnTo>
                <a:lnTo>
                  <a:pt x="2108718" y="2556588"/>
                </a:lnTo>
                <a:lnTo>
                  <a:pt x="3442996" y="2379306"/>
                </a:lnTo>
                <a:lnTo>
                  <a:pt x="4180114" y="2127380"/>
                </a:lnTo>
                <a:lnTo>
                  <a:pt x="4777274" y="2267339"/>
                </a:lnTo>
                <a:lnTo>
                  <a:pt x="6531429" y="2108718"/>
                </a:lnTo>
                <a:lnTo>
                  <a:pt x="7427167" y="1595535"/>
                </a:lnTo>
                <a:lnTo>
                  <a:pt x="8770776" y="1427584"/>
                </a:lnTo>
                <a:lnTo>
                  <a:pt x="9582539" y="1091682"/>
                </a:lnTo>
                <a:lnTo>
                  <a:pt x="12073812" y="0"/>
                </a:lnTo>
              </a:path>
            </a:pathLst>
          </a:custGeom>
          <a:noFill/>
          <a:ln w="47625">
            <a:solidFill>
              <a:srgbClr val="5289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kstvak 24"/>
          <p:cNvSpPr txBox="1"/>
          <p:nvPr/>
        </p:nvSpPr>
        <p:spPr>
          <a:xfrm>
            <a:off x="1016538" y="2757740"/>
            <a:ext cx="8064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8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voor een stijgende lijn!</a:t>
            </a:r>
            <a:endParaRPr lang="en-US" sz="48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1016538" y="1783699"/>
            <a:ext cx="8064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800" b="1" dirty="0" smtClean="0">
                <a:solidFill>
                  <a:schemeClr val="bg1"/>
                </a:solidFill>
              </a:rPr>
              <a:t>Economielokaal.nl</a:t>
            </a:r>
            <a:endParaRPr lang="en-US" sz="4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78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456889"/>
            <a:ext cx="9174163" cy="81153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607419"/>
            <a:ext cx="10460038" cy="4698131"/>
          </a:xfrm>
        </p:spPr>
        <p:txBody>
          <a:bodyPr anchor="t"/>
          <a:lstStyle>
            <a:lvl1pPr>
              <a:buClr>
                <a:schemeClr val="bg1">
                  <a:lumMod val="50000"/>
                  <a:lumOff val="50000"/>
                </a:schemeClr>
              </a:buClr>
              <a:defRPr/>
            </a:lvl1pPr>
            <a:lvl2pPr>
              <a:buClr>
                <a:schemeClr val="bg1">
                  <a:lumMod val="50000"/>
                  <a:lumOff val="50000"/>
                </a:schemeClr>
              </a:buClr>
              <a:defRPr/>
            </a:lvl2pPr>
            <a:lvl3pPr>
              <a:buClr>
                <a:schemeClr val="bg1">
                  <a:lumMod val="50000"/>
                  <a:lumOff val="50000"/>
                </a:schemeClr>
              </a:buClr>
              <a:defRPr/>
            </a:lvl3pPr>
            <a:lvl4pPr>
              <a:buClr>
                <a:schemeClr val="bg1">
                  <a:lumMod val="50000"/>
                  <a:lumOff val="50000"/>
                </a:schemeClr>
              </a:buClr>
              <a:defRPr/>
            </a:lvl4pPr>
            <a:lvl5pPr>
              <a:buClr>
                <a:schemeClr val="bg1">
                  <a:lumMod val="50000"/>
                  <a:lumOff val="50000"/>
                </a:schemeClr>
              </a:buClr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61552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5610224"/>
            <a:ext cx="8534400" cy="87947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684212" y="540619"/>
            <a:ext cx="9402763" cy="4707655"/>
          </a:xfrm>
        </p:spPr>
        <p:txBody>
          <a:bodyPr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071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1619250"/>
            <a:ext cx="4937655" cy="470535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1619250"/>
            <a:ext cx="4934479" cy="4705349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2837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3924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55598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9318" y="1447800"/>
            <a:ext cx="4361301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9924" y="2777066"/>
            <a:ext cx="436245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83856584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80731440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5314950"/>
            <a:ext cx="9745663" cy="1011600"/>
          </a:xfrm>
        </p:spPr>
        <p:txBody>
          <a:bodyPr anchor="b">
            <a:normAutofit/>
          </a:bodyPr>
          <a:lstStyle>
            <a:lvl1pPr algn="l">
              <a:defRPr sz="3200" b="1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84212" y="540619"/>
            <a:ext cx="9402763" cy="4707655"/>
          </a:xfrm>
        </p:spPr>
        <p:txBody>
          <a:bodyPr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30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rgbClr val="FAE8E2"/>
            </a:gs>
            <a:gs pos="25000">
              <a:srgbClr val="F1BCA9"/>
            </a:gs>
            <a:gs pos="11000">
              <a:srgbClr val="E47E5A"/>
            </a:gs>
            <a:gs pos="0">
              <a:srgbClr val="CA4F22"/>
            </a:gs>
            <a:gs pos="5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/>
          <p:cNvSpPr/>
          <p:nvPr/>
        </p:nvSpPr>
        <p:spPr>
          <a:xfrm>
            <a:off x="10813258" y="-2"/>
            <a:ext cx="1368490" cy="180000"/>
          </a:xfrm>
          <a:prstGeom prst="rect">
            <a:avLst/>
          </a:prstGeom>
          <a:solidFill>
            <a:srgbClr val="4C7FB4"/>
          </a:solidFill>
          <a:ln>
            <a:solidFill>
              <a:srgbClr val="4C7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algn="ctr"/>
            <a:r>
              <a:rPr lang="nl-NL" sz="900" dirty="0" smtClean="0"/>
              <a:t>vwo</a:t>
            </a:r>
            <a:endParaRPr lang="nl-NL" sz="900" dirty="0"/>
          </a:p>
        </p:txBody>
      </p:sp>
      <p:sp>
        <p:nvSpPr>
          <p:cNvPr id="27" name="Rechthoek 26"/>
          <p:cNvSpPr/>
          <p:nvPr/>
        </p:nvSpPr>
        <p:spPr>
          <a:xfrm>
            <a:off x="9218612" y="-2"/>
            <a:ext cx="1368490" cy="180000"/>
          </a:xfrm>
          <a:prstGeom prst="rect">
            <a:avLst/>
          </a:prstGeom>
          <a:solidFill>
            <a:srgbClr val="CA4F22"/>
          </a:solidFill>
          <a:ln>
            <a:solidFill>
              <a:srgbClr val="CA4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algn="ctr"/>
            <a:r>
              <a:rPr lang="nl-NL" sz="900" dirty="0" smtClean="0"/>
              <a:t>havo</a:t>
            </a:r>
            <a:endParaRPr lang="nl-NL" sz="900" dirty="0"/>
          </a:p>
        </p:txBody>
      </p:sp>
      <p:sp>
        <p:nvSpPr>
          <p:cNvPr id="28" name="Rechthoek 27"/>
          <p:cNvSpPr/>
          <p:nvPr/>
        </p:nvSpPr>
        <p:spPr>
          <a:xfrm>
            <a:off x="7623966" y="1933"/>
            <a:ext cx="1368490" cy="180000"/>
          </a:xfrm>
          <a:prstGeom prst="rect">
            <a:avLst/>
          </a:prstGeom>
          <a:solidFill>
            <a:srgbClr val="52893F"/>
          </a:solidFill>
          <a:ln>
            <a:solidFill>
              <a:srgbClr val="5289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algn="ctr"/>
            <a:r>
              <a:rPr lang="nl-NL" sz="900" dirty="0" smtClean="0"/>
              <a:t>mavo</a:t>
            </a:r>
            <a:endParaRPr lang="nl-NL" sz="1200" dirty="0"/>
          </a:p>
        </p:txBody>
      </p:sp>
      <p:pic>
        <p:nvPicPr>
          <p:cNvPr id="38" name="Afbeelding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682" y="352114"/>
            <a:ext cx="1258719" cy="8115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56889"/>
            <a:ext cx="9164638" cy="81153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1607419"/>
            <a:ext cx="10450513" cy="43964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25" name="Rechthoek 24"/>
          <p:cNvSpPr/>
          <p:nvPr/>
        </p:nvSpPr>
        <p:spPr>
          <a:xfrm rot="5400000">
            <a:off x="10085480" y="4745546"/>
            <a:ext cx="3959278" cy="233265"/>
          </a:xfrm>
          <a:prstGeom prst="rect">
            <a:avLst/>
          </a:prstGeom>
          <a:solidFill>
            <a:srgbClr val="CA4F22"/>
          </a:solidFill>
          <a:ln>
            <a:solidFill>
              <a:srgbClr val="CA4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algn="ctr"/>
            <a:r>
              <a:rPr lang="nl-NL" sz="1200" dirty="0" smtClean="0"/>
              <a:t>havo.economielokaal.nl</a:t>
            </a:r>
            <a:endParaRPr lang="nl-NL" sz="1200" dirty="0"/>
          </a:p>
        </p:txBody>
      </p:sp>
      <p:sp>
        <p:nvSpPr>
          <p:cNvPr id="9" name="Rechthoek 8"/>
          <p:cNvSpPr/>
          <p:nvPr/>
        </p:nvSpPr>
        <p:spPr>
          <a:xfrm rot="5400000">
            <a:off x="11777576" y="2382889"/>
            <a:ext cx="575084" cy="233265"/>
          </a:xfrm>
          <a:prstGeom prst="rect">
            <a:avLst/>
          </a:prstGeom>
          <a:solidFill>
            <a:srgbClr val="CA4F22"/>
          </a:solidFill>
          <a:ln>
            <a:solidFill>
              <a:srgbClr val="CA4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1" name="Rechthoek 10"/>
          <p:cNvSpPr/>
          <p:nvPr/>
        </p:nvSpPr>
        <p:spPr>
          <a:xfrm rot="5400000">
            <a:off x="11912717" y="1864570"/>
            <a:ext cx="304802" cy="233265"/>
          </a:xfrm>
          <a:prstGeom prst="rect">
            <a:avLst/>
          </a:prstGeom>
          <a:solidFill>
            <a:srgbClr val="CA4F22"/>
          </a:solidFill>
          <a:ln>
            <a:solidFill>
              <a:srgbClr val="CA4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2" name="Rechthoek 11"/>
          <p:cNvSpPr/>
          <p:nvPr/>
        </p:nvSpPr>
        <p:spPr>
          <a:xfrm rot="5400000">
            <a:off x="11974262" y="1551647"/>
            <a:ext cx="181713" cy="233265"/>
          </a:xfrm>
          <a:prstGeom prst="rect">
            <a:avLst/>
          </a:prstGeom>
          <a:solidFill>
            <a:srgbClr val="CA4F22"/>
          </a:solidFill>
          <a:ln>
            <a:solidFill>
              <a:srgbClr val="CA4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3" name="Rechthoek 12"/>
          <p:cNvSpPr/>
          <p:nvPr/>
        </p:nvSpPr>
        <p:spPr>
          <a:xfrm rot="5400000">
            <a:off x="12017910" y="1341366"/>
            <a:ext cx="94415" cy="233265"/>
          </a:xfrm>
          <a:prstGeom prst="rect">
            <a:avLst/>
          </a:prstGeom>
          <a:solidFill>
            <a:srgbClr val="CA4F22"/>
          </a:solidFill>
          <a:ln>
            <a:solidFill>
              <a:srgbClr val="CA4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4" name="Rechthoek 13"/>
          <p:cNvSpPr/>
          <p:nvPr/>
        </p:nvSpPr>
        <p:spPr>
          <a:xfrm rot="5400000">
            <a:off x="12042256" y="1200575"/>
            <a:ext cx="45719" cy="233265"/>
          </a:xfrm>
          <a:prstGeom prst="rect">
            <a:avLst/>
          </a:prstGeom>
          <a:solidFill>
            <a:srgbClr val="CA4F22"/>
          </a:solidFill>
          <a:ln>
            <a:solidFill>
              <a:srgbClr val="CA4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5" name="Vrije vorm 14"/>
          <p:cNvSpPr/>
          <p:nvPr/>
        </p:nvSpPr>
        <p:spPr>
          <a:xfrm rot="10800000">
            <a:off x="24882" y="4220996"/>
            <a:ext cx="11834326" cy="2296795"/>
          </a:xfrm>
          <a:custGeom>
            <a:avLst/>
            <a:gdLst>
              <a:gd name="connsiteX0" fmla="*/ 0 w 12073812"/>
              <a:gd name="connsiteY0" fmla="*/ 3648269 h 3648269"/>
              <a:gd name="connsiteX1" fmla="*/ 1726163 w 12073812"/>
              <a:gd name="connsiteY1" fmla="*/ 2351314 h 3648269"/>
              <a:gd name="connsiteX2" fmla="*/ 2108718 w 12073812"/>
              <a:gd name="connsiteY2" fmla="*/ 2556588 h 3648269"/>
              <a:gd name="connsiteX3" fmla="*/ 3442996 w 12073812"/>
              <a:gd name="connsiteY3" fmla="*/ 2379306 h 3648269"/>
              <a:gd name="connsiteX4" fmla="*/ 4180114 w 12073812"/>
              <a:gd name="connsiteY4" fmla="*/ 2127380 h 3648269"/>
              <a:gd name="connsiteX5" fmla="*/ 4777274 w 12073812"/>
              <a:gd name="connsiteY5" fmla="*/ 2267339 h 3648269"/>
              <a:gd name="connsiteX6" fmla="*/ 6531429 w 12073812"/>
              <a:gd name="connsiteY6" fmla="*/ 2108718 h 3648269"/>
              <a:gd name="connsiteX7" fmla="*/ 7427167 w 12073812"/>
              <a:gd name="connsiteY7" fmla="*/ 1595535 h 3648269"/>
              <a:gd name="connsiteX8" fmla="*/ 8770776 w 12073812"/>
              <a:gd name="connsiteY8" fmla="*/ 1427584 h 3648269"/>
              <a:gd name="connsiteX9" fmla="*/ 9582539 w 12073812"/>
              <a:gd name="connsiteY9" fmla="*/ 1091682 h 3648269"/>
              <a:gd name="connsiteX10" fmla="*/ 12073812 w 12073812"/>
              <a:gd name="connsiteY10" fmla="*/ 0 h 364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73812" h="3648269">
                <a:moveTo>
                  <a:pt x="0" y="3648269"/>
                </a:moveTo>
                <a:lnTo>
                  <a:pt x="1726163" y="2351314"/>
                </a:lnTo>
                <a:lnTo>
                  <a:pt x="2108718" y="2556588"/>
                </a:lnTo>
                <a:lnTo>
                  <a:pt x="3442996" y="2379306"/>
                </a:lnTo>
                <a:lnTo>
                  <a:pt x="4180114" y="2127380"/>
                </a:lnTo>
                <a:lnTo>
                  <a:pt x="4777274" y="2267339"/>
                </a:lnTo>
                <a:lnTo>
                  <a:pt x="6531429" y="2108718"/>
                </a:lnTo>
                <a:lnTo>
                  <a:pt x="7427167" y="1595535"/>
                </a:lnTo>
                <a:lnTo>
                  <a:pt x="8770776" y="1427584"/>
                </a:lnTo>
                <a:lnTo>
                  <a:pt x="9582539" y="1091682"/>
                </a:lnTo>
                <a:lnTo>
                  <a:pt x="12073812" y="0"/>
                </a:lnTo>
              </a:path>
            </a:pathLst>
          </a:custGeom>
          <a:noFill/>
          <a:ln w="47625">
            <a:solidFill>
              <a:srgbClr val="52893F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9398609" y="-24949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dirty="0" smtClean="0">
                <a:solidFill>
                  <a:schemeClr val="tx1"/>
                </a:solidFill>
              </a:rPr>
              <a:t>&gt;&gt;</a:t>
            </a:r>
            <a:endParaRPr lang="nl-NL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004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ransition spd="slow">
    <p:blinds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1" kern="1200" cap="all">
          <a:ln w="3175" cmpd="sng"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bg1">
            <a:lumMod val="50000"/>
            <a:lumOff val="50000"/>
          </a:schemeClr>
        </a:buClr>
        <a:buSzPct val="80000"/>
        <a:buFont typeface="Wingdings" panose="05000000000000000000" pitchFamily="2" charset="2"/>
        <a:buChar char="Ø"/>
        <a:defRPr sz="20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bg1">
            <a:lumMod val="50000"/>
            <a:lumOff val="50000"/>
          </a:schemeClr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bg1">
            <a:lumMod val="50000"/>
            <a:lumOff val="50000"/>
          </a:schemeClr>
        </a:buClr>
        <a:buSzPct val="80000"/>
        <a:buFont typeface="Courier New" panose="02070309020205020404" pitchFamily="49" charset="0"/>
        <a:buChar char="o"/>
        <a:defRPr sz="16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bg1">
            <a:lumMod val="50000"/>
            <a:lumOff val="50000"/>
          </a:schemeClr>
        </a:buClr>
        <a:buSzPct val="80000"/>
        <a:buFont typeface="Wingdings" panose="05000000000000000000" pitchFamily="2" charset="2"/>
        <a:buChar char="§"/>
        <a:defRPr sz="14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bg1">
            <a:lumMod val="50000"/>
            <a:lumOff val="50000"/>
          </a:schemeClr>
        </a:buClr>
        <a:buSzPct val="80000"/>
        <a:buFont typeface="Arial" panose="020B0604020202020204" pitchFamily="34" charset="0"/>
        <a:buChar char="•"/>
        <a:defRPr sz="14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8QdPXC6Zxk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Inleiding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Geld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162790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Intro</a:t>
            </a:r>
            <a:endParaRPr lang="nl-NL" dirty="0"/>
          </a:p>
        </p:txBody>
      </p:sp>
      <p:pic>
        <p:nvPicPr>
          <p:cNvPr id="4" name="v8QdPXC6Zx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11288" y="1268413"/>
            <a:ext cx="7718425" cy="434181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370498" y="6052478"/>
            <a:ext cx="5801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Maak aantekeningen over het ontstaan van geld.</a:t>
            </a:r>
            <a:endParaRPr lang="nl-NL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8762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Ontstaan geld bij ruil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Eerst directe ruil</a:t>
            </a:r>
          </a:p>
          <a:p>
            <a:pPr lvl="1"/>
            <a:r>
              <a:rPr lang="nl-NL" dirty="0" smtClean="0"/>
              <a:t>Moeilijk verplaatsen</a:t>
            </a:r>
          </a:p>
          <a:p>
            <a:pPr lvl="1"/>
            <a:r>
              <a:rPr lang="nl-NL" dirty="0" smtClean="0"/>
              <a:t>Houdbaarheid soms probleem</a:t>
            </a:r>
          </a:p>
          <a:p>
            <a:pPr lvl="1"/>
            <a:r>
              <a:rPr lang="nl-NL" dirty="0" smtClean="0"/>
              <a:t>Match behoeften nodig</a:t>
            </a:r>
          </a:p>
          <a:p>
            <a:pPr lvl="1"/>
            <a:r>
              <a:rPr lang="nl-NL" dirty="0" smtClean="0"/>
              <a:t>Deelbaarheid is een probleem</a:t>
            </a:r>
          </a:p>
          <a:p>
            <a:r>
              <a:rPr lang="nl-NL" dirty="0" smtClean="0"/>
              <a:t>Schelpen / Graan / Zout</a:t>
            </a:r>
          </a:p>
          <a:p>
            <a:pPr lvl="1"/>
            <a:r>
              <a:rPr lang="nl-NL" dirty="0" smtClean="0"/>
              <a:t>“Iedereen” kan het maken</a:t>
            </a:r>
          </a:p>
          <a:p>
            <a:r>
              <a:rPr lang="nl-NL" dirty="0" smtClean="0"/>
              <a:t>Edelmetaal</a:t>
            </a:r>
          </a:p>
          <a:p>
            <a:pPr lvl="1"/>
            <a:r>
              <a:rPr lang="nl-NL" dirty="0" smtClean="0"/>
              <a:t>Gewicht bepalen</a:t>
            </a:r>
          </a:p>
          <a:p>
            <a:pPr lvl="1"/>
            <a:r>
              <a:rPr lang="nl-NL" dirty="0" smtClean="0"/>
              <a:t>Zwaar</a:t>
            </a:r>
          </a:p>
          <a:p>
            <a:r>
              <a:rPr lang="nl-NL" dirty="0" smtClean="0"/>
              <a:t>Papier</a:t>
            </a:r>
          </a:p>
          <a:p>
            <a:pPr lvl="1"/>
            <a:r>
              <a:rPr lang="nl-NL" dirty="0" smtClean="0"/>
              <a:t>Geen echte waarde</a:t>
            </a:r>
          </a:p>
          <a:p>
            <a:r>
              <a:rPr lang="nl-NL" dirty="0" smtClean="0"/>
              <a:t>Digitaal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576" y="1582811"/>
            <a:ext cx="1572397" cy="1053506"/>
          </a:xfrm>
          <a:prstGeom prst="rect">
            <a:avLst/>
          </a:prstGeom>
        </p:spPr>
      </p:pic>
      <p:sp>
        <p:nvSpPr>
          <p:cNvPr id="5" name="Pijl-links en -rechts 4"/>
          <p:cNvSpPr/>
          <p:nvPr/>
        </p:nvSpPr>
        <p:spPr>
          <a:xfrm>
            <a:off x="7232822" y="1921849"/>
            <a:ext cx="1062681" cy="47779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7352" y="1582811"/>
            <a:ext cx="1583137" cy="105350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2218" y="3351968"/>
            <a:ext cx="1572397" cy="1053506"/>
          </a:xfrm>
          <a:prstGeom prst="rect">
            <a:avLst/>
          </a:prstGeom>
        </p:spPr>
      </p:pic>
      <p:sp>
        <p:nvSpPr>
          <p:cNvPr id="8" name="Pijl-links en -rechts 7"/>
          <p:cNvSpPr/>
          <p:nvPr/>
        </p:nvSpPr>
        <p:spPr>
          <a:xfrm>
            <a:off x="6396464" y="3691006"/>
            <a:ext cx="1062681" cy="47779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374" y="3351968"/>
            <a:ext cx="1583137" cy="1053506"/>
          </a:xfrm>
          <a:prstGeom prst="rect">
            <a:avLst/>
          </a:prstGeom>
        </p:spPr>
      </p:pic>
      <p:sp>
        <p:nvSpPr>
          <p:cNvPr id="10" name="Pijl-links en -rechts 9"/>
          <p:cNvSpPr/>
          <p:nvPr/>
        </p:nvSpPr>
        <p:spPr>
          <a:xfrm>
            <a:off x="8613261" y="3691006"/>
            <a:ext cx="1062681" cy="47779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8171" y="3566906"/>
            <a:ext cx="926646" cy="72599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799" y="3602336"/>
            <a:ext cx="839389" cy="655133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1777" y="4371812"/>
            <a:ext cx="1065575" cy="484535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807" y="4935259"/>
            <a:ext cx="1151514" cy="640529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807" y="5654700"/>
            <a:ext cx="1151514" cy="64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96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" grpId="1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Eisen aan geld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Moeilijk na te maken</a:t>
            </a:r>
          </a:p>
          <a:p>
            <a:r>
              <a:rPr lang="nl-NL" dirty="0" smtClean="0"/>
              <a:t>Deelbaar</a:t>
            </a:r>
          </a:p>
          <a:p>
            <a:r>
              <a:rPr lang="nl-NL" dirty="0" smtClean="0"/>
              <a:t>Houdbaar</a:t>
            </a:r>
          </a:p>
          <a:p>
            <a:r>
              <a:rPr lang="nl-NL" dirty="0" smtClean="0"/>
              <a:t>Licht / makkelijk verplaatsbaar</a:t>
            </a:r>
          </a:p>
          <a:p>
            <a:r>
              <a:rPr lang="nl-NL" dirty="0" smtClean="0"/>
              <a:t>Waarde of vertrouwen in ruil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952470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Functies geld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Ruilmiddel</a:t>
            </a:r>
          </a:p>
          <a:p>
            <a:pPr marL="0" indent="0">
              <a:buNone/>
            </a:pP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Rekenmiddel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Oppotmiddel / Spaarmiddel</a:t>
            </a:r>
            <a:endParaRPr lang="nl-NL" dirty="0"/>
          </a:p>
        </p:txBody>
      </p:sp>
      <p:sp>
        <p:nvSpPr>
          <p:cNvPr id="5" name="Pijl-rechts 4"/>
          <p:cNvSpPr/>
          <p:nvPr/>
        </p:nvSpPr>
        <p:spPr>
          <a:xfrm>
            <a:off x="4599992" y="2273488"/>
            <a:ext cx="746449" cy="180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63201" flipH="1">
            <a:off x="5346441" y="1859636"/>
            <a:ext cx="827703" cy="827703"/>
          </a:xfrm>
          <a:prstGeom prst="rect">
            <a:avLst/>
          </a:prstGeom>
        </p:spPr>
      </p:pic>
      <p:sp>
        <p:nvSpPr>
          <p:cNvPr id="7" name="Pijl-rechts 6"/>
          <p:cNvSpPr/>
          <p:nvPr/>
        </p:nvSpPr>
        <p:spPr>
          <a:xfrm>
            <a:off x="6300152" y="2273488"/>
            <a:ext cx="746449" cy="180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Afbeeldingsresultaat voor spijkerbroe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433" y="3351980"/>
            <a:ext cx="752761" cy="102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fbeeldingsresultaat voor spijkerbroe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6813" y="3351980"/>
            <a:ext cx="752761" cy="102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fbeeldingsresultaat voor spijkerbroe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6759" y="3351980"/>
            <a:ext cx="752761" cy="102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4710835" y="3542699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=</a:t>
            </a:r>
            <a:endParaRPr lang="nl-NL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Pijl-rechts 14"/>
          <p:cNvSpPr/>
          <p:nvPr/>
        </p:nvSpPr>
        <p:spPr>
          <a:xfrm>
            <a:off x="4555587" y="5632332"/>
            <a:ext cx="746449" cy="180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63201" flipH="1">
            <a:off x="5302036" y="5218480"/>
            <a:ext cx="827703" cy="827703"/>
          </a:xfrm>
          <a:prstGeom prst="rect">
            <a:avLst/>
          </a:prstGeom>
        </p:spPr>
      </p:pic>
      <p:sp>
        <p:nvSpPr>
          <p:cNvPr id="17" name="Pijl-rechts 16"/>
          <p:cNvSpPr/>
          <p:nvPr/>
        </p:nvSpPr>
        <p:spPr>
          <a:xfrm>
            <a:off x="6255747" y="5632332"/>
            <a:ext cx="746449" cy="180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449" y="5225001"/>
            <a:ext cx="623839" cy="814660"/>
          </a:xfrm>
          <a:prstGeom prst="rect">
            <a:avLst/>
          </a:prstGeom>
        </p:spPr>
      </p:pic>
      <p:sp>
        <p:nvSpPr>
          <p:cNvPr id="20" name="Pijl-rechts 19"/>
          <p:cNvSpPr/>
          <p:nvPr/>
        </p:nvSpPr>
        <p:spPr>
          <a:xfrm>
            <a:off x="7977076" y="5632332"/>
            <a:ext cx="746449" cy="180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95" y="1725057"/>
            <a:ext cx="1518689" cy="1012776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95" y="3176254"/>
            <a:ext cx="1518689" cy="1012776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605" y="5035980"/>
            <a:ext cx="1518689" cy="1012776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449" y="1774151"/>
            <a:ext cx="1781109" cy="1001874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2454" y="5037787"/>
            <a:ext cx="1781109" cy="100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0534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75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25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/>
      <p:bldP spid="15" grpId="0" animBg="1"/>
      <p:bldP spid="17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Waarde van geld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Hoeveel is dit geld waard?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Hoeveel is dit geld waard?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Welke wil je liever?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3" y="2117833"/>
            <a:ext cx="1761185" cy="1174123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3" y="4329404"/>
            <a:ext cx="2011031" cy="1079279"/>
          </a:xfrm>
          <a:prstGeom prst="rect">
            <a:avLst/>
          </a:prstGeom>
        </p:spPr>
      </p:pic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6329508" y="1619250"/>
            <a:ext cx="4937655" cy="4705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  <a:defRPr sz="20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Courier New" panose="02070309020205020404" pitchFamily="49" charset="0"/>
              <a:buChar char="o"/>
              <a:defRPr sz="16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§"/>
              <a:defRPr sz="14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  <a:defRPr sz="14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Bedrag op geld = </a:t>
            </a:r>
            <a:r>
              <a:rPr lang="nl-NL" b="1" dirty="0" smtClean="0"/>
              <a:t>nominale waarde</a:t>
            </a:r>
          </a:p>
          <a:p>
            <a:endParaRPr lang="nl-NL" dirty="0"/>
          </a:p>
          <a:p>
            <a:r>
              <a:rPr lang="nl-NL" dirty="0" smtClean="0"/>
              <a:t>Echt belangrijk is hoeveel goederen je ervoor kan kopen = </a:t>
            </a:r>
            <a:r>
              <a:rPr lang="nl-NL" b="1" dirty="0" smtClean="0"/>
              <a:t>reële waarde</a:t>
            </a:r>
            <a:r>
              <a:rPr lang="nl-NL" dirty="0" smtClean="0"/>
              <a:t> </a:t>
            </a:r>
          </a:p>
          <a:p>
            <a:endParaRPr lang="nl-NL" dirty="0"/>
          </a:p>
          <a:p>
            <a:r>
              <a:rPr lang="nl-NL" dirty="0" smtClean="0"/>
              <a:t>Maar hoeveel zijn de biljetten eigenlijk écht waard?</a:t>
            </a:r>
          </a:p>
          <a:p>
            <a:pPr lvl="1"/>
            <a:r>
              <a:rPr lang="nl-NL" sz="2000" dirty="0" smtClean="0"/>
              <a:t>Materiaalwaarde = </a:t>
            </a:r>
            <a:r>
              <a:rPr lang="nl-NL" sz="2000" b="1" dirty="0" smtClean="0"/>
              <a:t>intrinsieke waarde</a:t>
            </a:r>
            <a:endParaRPr lang="nl-NL" sz="2000" dirty="0" smtClean="0"/>
          </a:p>
          <a:p>
            <a:pPr lvl="1"/>
            <a:r>
              <a:rPr lang="nl-NL" sz="2000" b="1" dirty="0" smtClean="0"/>
              <a:t>Vertrouwen noodzakelijk!</a:t>
            </a:r>
          </a:p>
        </p:txBody>
      </p:sp>
    </p:spTree>
    <p:extLst>
      <p:ext uri="{BB962C8B-B14F-4D97-AF65-F5344CB8AC3E}">
        <p14:creationId xmlns:p14="http://schemas.microsoft.com/office/powerpoint/2010/main" val="96193232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Soorten geld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Chartaal geld</a:t>
            </a:r>
          </a:p>
          <a:p>
            <a:pPr lvl="1"/>
            <a:r>
              <a:rPr lang="nl-NL" dirty="0" smtClean="0"/>
              <a:t>Munten en Bankbiljetten</a:t>
            </a:r>
          </a:p>
          <a:p>
            <a:pPr lvl="1"/>
            <a:r>
              <a:rPr lang="nl-NL" dirty="0" smtClean="0"/>
              <a:t>Uitgegeven door de Centrale Bank (ECB / DNB)</a:t>
            </a:r>
          </a:p>
          <a:p>
            <a:pPr lvl="1"/>
            <a:endParaRPr lang="nl-NL" dirty="0"/>
          </a:p>
          <a:p>
            <a:r>
              <a:rPr lang="nl-NL" b="1" dirty="0" smtClean="0"/>
              <a:t>Giraal geld</a:t>
            </a:r>
          </a:p>
          <a:p>
            <a:pPr lvl="1"/>
            <a:r>
              <a:rPr lang="nl-NL" dirty="0" smtClean="0"/>
              <a:t>Geld op betaalrekening van mensen en bedrijven</a:t>
            </a:r>
          </a:p>
          <a:p>
            <a:pPr lvl="1"/>
            <a:r>
              <a:rPr lang="nl-NL" dirty="0" smtClean="0"/>
              <a:t>Uitgegeven door banken (RABO / ING / ABN-AMRO)</a:t>
            </a:r>
          </a:p>
          <a:p>
            <a:pPr lvl="1"/>
            <a:endParaRPr lang="nl-NL" dirty="0"/>
          </a:p>
          <a:p>
            <a:r>
              <a:rPr lang="nl-NL" b="1" dirty="0" smtClean="0"/>
              <a:t>Maatschappelijke Geldhoeveelheid</a:t>
            </a:r>
          </a:p>
          <a:p>
            <a:pPr lvl="1"/>
            <a:r>
              <a:rPr lang="nl-NL" dirty="0" smtClean="0"/>
              <a:t>Alle chartale en girale geld in handen van het publiek (mensen en bedrijven</a:t>
            </a:r>
            <a:r>
              <a:rPr lang="nl-NL" dirty="0" smtClean="0"/>
              <a:t>)</a:t>
            </a:r>
          </a:p>
          <a:p>
            <a:pPr lvl="1"/>
            <a:r>
              <a:rPr lang="nl-NL" dirty="0" smtClean="0"/>
              <a:t>!! Geld in handen van banken telt niet mee in maatschappelijke geldhoeveelheid !!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28404">
            <a:off x="6380769" y="1269535"/>
            <a:ext cx="2057862" cy="10182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902" y="1588143"/>
            <a:ext cx="2664472" cy="148026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9594" y="3068406"/>
            <a:ext cx="1897711" cy="171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9164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37339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nomielokaal havo">
  <a:themeElements>
    <a:clrScheme name="Econlokaa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60603"/>
      </a:accent1>
      <a:accent2>
        <a:srgbClr val="4F81B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nomielokaal havo" id="{9EB2C39E-BC9B-4043-BE36-76DDB70B0021}" vid="{BB7BDE6D-4D4A-44A3-B651-8286141FF94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economielokaal havo</Template>
  <TotalTime>78</TotalTime>
  <Words>196</Words>
  <Application>Microsoft Office PowerPoint</Application>
  <PresentationFormat>Breedbeeld</PresentationFormat>
  <Paragraphs>64</Paragraphs>
  <Slides>8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Courier New</vt:lpstr>
      <vt:lpstr>Wingdings</vt:lpstr>
      <vt:lpstr>Wingdings 3</vt:lpstr>
      <vt:lpstr>economielokaal havo</vt:lpstr>
      <vt:lpstr>Geld</vt:lpstr>
      <vt:lpstr>Intro</vt:lpstr>
      <vt:lpstr>Ontstaan geld bij ruil</vt:lpstr>
      <vt:lpstr>Eisen aan geld</vt:lpstr>
      <vt:lpstr>Functies geld</vt:lpstr>
      <vt:lpstr>Waarde van geld</vt:lpstr>
      <vt:lpstr>Soorten geld</vt:lpstr>
      <vt:lpstr>PowerPoint-presentatie</vt:lpstr>
    </vt:vector>
  </TitlesOfParts>
  <Company>Krimpenerwaard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Geld</dc:title>
  <dc:creator>pbloemers</dc:creator>
  <cp:lastModifiedBy>Paul Bloemers</cp:lastModifiedBy>
  <cp:revision>14</cp:revision>
  <dcterms:created xsi:type="dcterms:W3CDTF">2016-08-31T08:26:15Z</dcterms:created>
  <dcterms:modified xsi:type="dcterms:W3CDTF">2016-10-15T11:10:08Z</dcterms:modified>
</cp:coreProperties>
</file>